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96" r:id="rId3"/>
    <p:sldId id="295" r:id="rId4"/>
    <p:sldId id="261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265" r:id="rId15"/>
    <p:sldId id="278" r:id="rId16"/>
  </p:sldIdLst>
  <p:sldSz cx="9144000" cy="5143500" type="screen16x9"/>
  <p:notesSz cx="6858000" cy="9144000"/>
  <p:embeddedFontLst>
    <p:embeddedFont>
      <p:font typeface="Titillium Web" pitchFamily="2" charset="77"/>
      <p:regular r:id="rId18"/>
      <p:bold r:id="rId19"/>
      <p:italic r:id="rId20"/>
      <p:boldItalic r:id="rId21"/>
    </p:embeddedFont>
    <p:embeddedFont>
      <p:font typeface="Titillium Web ExtraLigh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EB44B9-4524-4C0D-8AF8-5427DF5A4584}">
  <a:tblStyle styleId="{65EB44B9-4524-4C0D-8AF8-5427DF5A45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6F2201-81D1-4D0E-8F2B-302A704BEF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65"/>
    <p:restoredTop sz="94244"/>
  </p:normalViewPr>
  <p:slideViewPr>
    <p:cSldViewPr snapToGrid="0" snapToObjects="1">
      <p:cViewPr varScale="1">
        <p:scale>
          <a:sx n="124" d="100"/>
          <a:sy n="124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085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794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460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"/>
          <p:cNvSpPr/>
          <p:nvPr/>
        </p:nvSpPr>
        <p:spPr>
          <a:xfrm rot="10800000" flipH="1">
            <a:off x="-25" y="1079400"/>
            <a:ext cx="9144000" cy="40641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4"/>
          <p:cNvSpPr txBox="1">
            <a:spLocks noGrp="1"/>
          </p:cNvSpPr>
          <p:nvPr>
            <p:ph type="body" idx="1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Font typeface="Titillium Web ExtraLight"/>
              <a:buChar char="▫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●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○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■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221" name="Google Shape;221;p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4"/>
          <p:cNvSpPr/>
          <p:nvPr/>
        </p:nvSpPr>
        <p:spPr>
          <a:xfrm>
            <a:off x="0" y="4011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5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no graph">
  <p:cSld name="TITLE_ONLY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"/>
          <p:cNvSpPr/>
          <p:nvPr/>
        </p:nvSpPr>
        <p:spPr>
          <a:xfrm>
            <a:off x="-25" y="-11875"/>
            <a:ext cx="9144000" cy="8232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0"/>
          <p:cNvSpPr txBox="1">
            <a:spLocks noGrp="1"/>
          </p:cNvSpPr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rame">
  <p:cSld name="BLANK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"/>
          <p:cNvSpPr/>
          <p:nvPr/>
        </p:nvSpPr>
        <p:spPr>
          <a:xfrm>
            <a:off x="-175" y="0"/>
            <a:ext cx="9144000" cy="5143500"/>
          </a:xfrm>
          <a:prstGeom prst="frame">
            <a:avLst>
              <a:gd name="adj1" fmla="val 5397"/>
            </a:avLst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drmhk1511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g"/><Relationship Id="rId5" Type="http://schemas.openxmlformats.org/officeDocument/2006/relationships/hyperlink" Target="https://github.com/DaeHyun-K/Third-Capstone" TargetMode="External"/><Relationship Id="rId4" Type="http://schemas.openxmlformats.org/officeDocument/2006/relationships/hyperlink" Target="https://www.linkedin.com/in/daehyki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sakshigoyal7/credit-card-customers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dae.hyun.kim/viz/CapstoneThreeEDA/Summar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4" y="817290"/>
            <a:ext cx="8122355" cy="2240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Bank Credit Card Customer Churning Prediction</a:t>
            </a:r>
            <a:endParaRPr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E6FD91-B299-A247-9635-4B97F8B53076}"/>
              </a:ext>
            </a:extLst>
          </p:cNvPr>
          <p:cNvSpPr txBox="1"/>
          <p:nvPr/>
        </p:nvSpPr>
        <p:spPr>
          <a:xfrm>
            <a:off x="6741886" y="3869508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sz="18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D</a:t>
            </a:r>
            <a:r>
              <a:rPr lang="en-US" sz="18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a</a:t>
            </a:r>
            <a:r>
              <a:rPr lang="en" sz="18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e Hyun Kim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F18195-587F-1F48-9E9E-F8A6AA4321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0934" y="1231914"/>
            <a:ext cx="3642293" cy="29496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88CBBD-DFA2-8D49-B921-40F29C1612C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81260" y="2041585"/>
            <a:ext cx="4184015" cy="133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18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RandomForest</a:t>
            </a:r>
            <a:r>
              <a:rPr lang="en-US" dirty="0"/>
              <a:t>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9E5E97-A407-4D40-8E89-5F4817A212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8229" y="1138430"/>
            <a:ext cx="3722531" cy="3156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78F18B-47A1-6340-A23E-F36A4A2BFBB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0325" y="1630659"/>
            <a:ext cx="4044950" cy="130683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66319E-7325-8749-A8C6-0A6E190674C4}"/>
              </a:ext>
            </a:extLst>
          </p:cNvPr>
          <p:cNvSpPr/>
          <p:nvPr/>
        </p:nvSpPr>
        <p:spPr>
          <a:xfrm>
            <a:off x="4810527" y="3095733"/>
            <a:ext cx="40047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Overall, the best result with the highest accuracy of 94%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317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RandomForest</a:t>
            </a:r>
            <a:r>
              <a:rPr lang="en-US" dirty="0"/>
              <a:t>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9A270-CF00-AA45-A4DD-E30E30D6BE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2274" y="630349"/>
            <a:ext cx="5347335" cy="441706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7BD3C4-7784-7043-967F-4B00B6028F29}"/>
              </a:ext>
            </a:extLst>
          </p:cNvPr>
          <p:cNvSpPr/>
          <p:nvPr/>
        </p:nvSpPr>
        <p:spPr>
          <a:xfrm>
            <a:off x="5641477" y="1058058"/>
            <a:ext cx="2662329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Transactions</a:t>
            </a: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Q4 Transactions</a:t>
            </a: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Total relationship</a:t>
            </a: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endParaRPr lang="en-US" sz="2000" dirty="0">
              <a:solidFill>
                <a:srgbClr val="FFFFFF"/>
              </a:solidFill>
              <a:latin typeface="Titillium Web"/>
              <a:sym typeface="Titillium Web"/>
            </a:endParaRP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endParaRPr lang="en-US" sz="2000" dirty="0">
              <a:solidFill>
                <a:srgbClr val="FFFFFF"/>
              </a:solidFill>
              <a:latin typeface="Titillium Web"/>
              <a:sym typeface="Titillium Web"/>
            </a:endParaRP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Titillium Web"/>
              <a:buChar char="▫"/>
            </a:pPr>
            <a:endParaRPr lang="en-US" sz="2000" dirty="0">
              <a:solidFill>
                <a:srgbClr val="FFFFFF"/>
              </a:solidFill>
              <a:latin typeface="Titillium Web"/>
              <a:sym typeface="Titillium Web"/>
            </a:endParaRP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Education level</a:t>
            </a:r>
          </a:p>
          <a:p>
            <a:pPr marL="457200" lvl="0" indent="-381000">
              <a:spcBef>
                <a:spcPts val="600"/>
              </a:spcBef>
              <a:buClr>
                <a:srgbClr val="6E86B6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Income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481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Takeaways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Total or current transaction amount and count are the best indicators.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The more products customers have with the bank allow customers to stay loyal.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Socioeconomic standing had no measurable impact.</a:t>
            </a:r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2770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4"/>
          <p:cNvSpPr txBox="1">
            <a:spLocks noGrp="1"/>
          </p:cNvSpPr>
          <p:nvPr>
            <p:ph type="body" idx="1"/>
          </p:nvPr>
        </p:nvSpPr>
        <p:spPr>
          <a:xfrm>
            <a:off x="452727" y="1709614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Can I come up with more concrete warning signs or indicators using data science method?</a:t>
            </a:r>
            <a:endParaRPr dirty="0"/>
          </a:p>
        </p:txBody>
      </p:sp>
      <p:sp>
        <p:nvSpPr>
          <p:cNvPr id="859" name="Google Shape;859;p2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A7626F-2522-B24C-A301-0769E0609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118" y="1128999"/>
            <a:ext cx="3566157" cy="278160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029" name="Google Shape;1029;p37"/>
          <p:cNvSpPr txBox="1">
            <a:spLocks noGrp="1"/>
          </p:cNvSpPr>
          <p:nvPr>
            <p:ph type="title"/>
          </p:nvPr>
        </p:nvSpPr>
        <p:spPr>
          <a:xfrm>
            <a:off x="452724" y="796914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1030" name="Google Shape;1030;p37"/>
          <p:cNvSpPr txBox="1">
            <a:spLocks noGrp="1"/>
          </p:cNvSpPr>
          <p:nvPr>
            <p:ph type="body" idx="1"/>
          </p:nvPr>
        </p:nvSpPr>
        <p:spPr>
          <a:xfrm>
            <a:off x="452727" y="1967225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Any questions?</a:t>
            </a:r>
            <a:endParaRPr b="1" dirty="0"/>
          </a:p>
          <a:p>
            <a:pPr marL="76200" indent="0">
              <a:buNone/>
            </a:pPr>
            <a:r>
              <a:rPr lang="en-US" sz="1800" dirty="0"/>
              <a:t>Dae Hyun Kim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>
                <a:hlinkClick r:id="rId3"/>
              </a:rPr>
              <a:t>drmhk1511@gmail.com</a:t>
            </a:r>
            <a:endParaRPr lang="en-US" sz="1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>
                <a:hlinkClick r:id="rId4"/>
              </a:rPr>
              <a:t>https://www.linkedin.com/in/daehykim/</a:t>
            </a:r>
            <a:r>
              <a:rPr lang="en-US" sz="1400" dirty="0"/>
              <a:t>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>
                <a:hlinkClick r:id="rId5"/>
              </a:rPr>
              <a:t>https://github.com/DaeHyun-K/Third-Capstone</a:t>
            </a:r>
            <a:r>
              <a:rPr lang="en-US" sz="1400" dirty="0"/>
              <a:t> </a:t>
            </a:r>
          </a:p>
        </p:txBody>
      </p:sp>
      <p:pic>
        <p:nvPicPr>
          <p:cNvPr id="1031" name="Google Shape;1031;p37"/>
          <p:cNvPicPr preferRelativeResize="0"/>
          <p:nvPr/>
        </p:nvPicPr>
        <p:blipFill rotWithShape="1">
          <a:blip r:embed="rId6">
            <a:alphaModFix/>
          </a:blip>
          <a:srcRect l="29032" t="-74" r="24357" b="6947"/>
          <a:stretch/>
        </p:blipFill>
        <p:spPr>
          <a:xfrm>
            <a:off x="5546725" y="544875"/>
            <a:ext cx="3039850" cy="404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9621A2-2246-5947-BEB8-C18F067A44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869924-5BFD-B24C-A005-6BA7D59AA675}"/>
              </a:ext>
            </a:extLst>
          </p:cNvPr>
          <p:cNvSpPr/>
          <p:nvPr/>
        </p:nvSpPr>
        <p:spPr>
          <a:xfrm>
            <a:off x="1361441" y="1696502"/>
            <a:ext cx="6421120" cy="2416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  <a:buClr>
                <a:srgbClr val="6E86B6"/>
              </a:buClr>
              <a:buSzPts val="3000"/>
            </a:pPr>
            <a:r>
              <a:rPr lang="en" sz="30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I obtained the </a:t>
            </a:r>
            <a:r>
              <a:rPr lang="en-US" sz="30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project</a:t>
            </a:r>
            <a:r>
              <a:rPr lang="en" sz="3000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 idea and the data from Kaggle</a:t>
            </a:r>
          </a:p>
          <a:p>
            <a:pPr lvl="0" algn="ctr">
              <a:spcBef>
                <a:spcPts val="600"/>
              </a:spcBef>
              <a:buClr>
                <a:srgbClr val="6E86B6"/>
              </a:buClr>
              <a:buSzPts val="3000"/>
            </a:pPr>
            <a:endParaRPr lang="en" sz="3000" dirty="0">
              <a:solidFill>
                <a:srgbClr val="FFFFFF"/>
              </a:solidFill>
              <a:latin typeface="Titillium Web ExtraLight"/>
              <a:sym typeface="Titillium Web ExtraLight"/>
            </a:endParaRPr>
          </a:p>
          <a:p>
            <a:pPr lvl="0" algn="ctr">
              <a:spcBef>
                <a:spcPts val="600"/>
              </a:spcBef>
              <a:buClr>
                <a:srgbClr val="6E86B6"/>
              </a:buClr>
              <a:buSzPts val="3000"/>
            </a:pPr>
            <a:r>
              <a:rPr lang="en-US" sz="1600" u="sng" dirty="0">
                <a:solidFill>
                  <a:srgbClr val="FFFFFF"/>
                </a:solidFill>
                <a:latin typeface="Titillium Web ExtraLight"/>
                <a:sym typeface="Titillium Web Extra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https://www.kaggle.com/sakshigoyal7/credit-card-customers</a:t>
            </a:r>
            <a:r>
              <a:rPr lang="en-US" sz="1600" u="sng" dirty="0">
                <a:solidFill>
                  <a:srgbClr val="FFFFFF"/>
                </a:solidFill>
                <a:latin typeface="Titillium Web ExtraLight"/>
                <a:sym typeface="Titillium Web ExtraLight"/>
              </a:rPr>
              <a:t> </a:t>
            </a:r>
            <a:endParaRPr lang="en-US" sz="3000" dirty="0">
              <a:solidFill>
                <a:srgbClr val="FFFFFF"/>
              </a:solidFill>
              <a:latin typeface="Titillium Web ExtraLight"/>
              <a:sym typeface="Titillium Web ExtraLight"/>
            </a:endParaRPr>
          </a:p>
          <a:p>
            <a:pPr lvl="0" algn="ctr">
              <a:spcBef>
                <a:spcPts val="600"/>
              </a:spcBef>
              <a:buClr>
                <a:srgbClr val="6E86B6"/>
              </a:buClr>
              <a:buSzPts val="3000"/>
            </a:pPr>
            <a:endParaRPr lang="en" sz="3000" dirty="0">
              <a:solidFill>
                <a:srgbClr val="FFFFFF"/>
              </a:solidFill>
              <a:latin typeface="Titillium Web ExtraLight"/>
              <a:sym typeface="Titillium Web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786504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" name="Google Shape;821;p21">
            <a:extLst>
              <a:ext uri="{FF2B5EF4-FFF2-40B4-BE49-F238E27FC236}">
                <a16:creationId xmlns:a16="http://schemas.microsoft.com/office/drawing/2014/main" id="{19F64BD5-9225-1140-815F-EFFB01571A20}"/>
              </a:ext>
            </a:extLst>
          </p:cNvPr>
          <p:cNvSpPr txBox="1">
            <a:spLocks/>
          </p:cNvSpPr>
          <p:nvPr/>
        </p:nvSpPr>
        <p:spPr>
          <a:xfrm>
            <a:off x="2470905" y="1952308"/>
            <a:ext cx="5037335" cy="172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dirty="0"/>
              <a:t>Which customers are likely to leave the credit card service?</a:t>
            </a:r>
          </a:p>
        </p:txBody>
      </p:sp>
      <p:grpSp>
        <p:nvGrpSpPr>
          <p:cNvPr id="10" name="Google Shape;1439;p50">
            <a:extLst>
              <a:ext uri="{FF2B5EF4-FFF2-40B4-BE49-F238E27FC236}">
                <a16:creationId xmlns:a16="http://schemas.microsoft.com/office/drawing/2014/main" id="{9BBCDA0E-AA28-C64D-8041-4293CED77A28}"/>
              </a:ext>
            </a:extLst>
          </p:cNvPr>
          <p:cNvGrpSpPr/>
          <p:nvPr/>
        </p:nvGrpSpPr>
        <p:grpSpPr>
          <a:xfrm>
            <a:off x="1219200" y="2698661"/>
            <a:ext cx="843280" cy="867499"/>
            <a:chOff x="3951850" y="2985350"/>
            <a:chExt cx="407950" cy="416500"/>
          </a:xfrm>
        </p:grpSpPr>
        <p:sp>
          <p:nvSpPr>
            <p:cNvPr id="11" name="Google Shape;1440;p50">
              <a:extLst>
                <a:ext uri="{FF2B5EF4-FFF2-40B4-BE49-F238E27FC236}">
                  <a16:creationId xmlns:a16="http://schemas.microsoft.com/office/drawing/2014/main" id="{FE60E6C1-2209-D24F-A829-8419AB201499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41;p50">
              <a:extLst>
                <a:ext uri="{FF2B5EF4-FFF2-40B4-BE49-F238E27FC236}">
                  <a16:creationId xmlns:a16="http://schemas.microsoft.com/office/drawing/2014/main" id="{2D348230-6C81-404C-8E6A-CCFE560AB3AA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42;p50">
              <a:extLst>
                <a:ext uri="{FF2B5EF4-FFF2-40B4-BE49-F238E27FC236}">
                  <a16:creationId xmlns:a16="http://schemas.microsoft.com/office/drawing/2014/main" id="{A0E1DF9F-0FB1-3341-8233-AD2D4777C502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43;p50">
              <a:extLst>
                <a:ext uri="{FF2B5EF4-FFF2-40B4-BE49-F238E27FC236}">
                  <a16:creationId xmlns:a16="http://schemas.microsoft.com/office/drawing/2014/main" id="{2B22EA67-D54F-5C47-A993-115D2868B057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343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Wrangling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23 columns and 10,127 rows of data.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16.07% of </a:t>
            </a:r>
            <a:r>
              <a:rPr lang="en-US" dirty="0" err="1"/>
              <a:t>attrited</a:t>
            </a:r>
            <a:r>
              <a:rPr lang="en-US" dirty="0"/>
              <a:t> customers.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sz="2000" dirty="0"/>
              <a:t>Dropped last two columns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sz="2000" dirty="0"/>
              <a:t>Replaced </a:t>
            </a:r>
            <a:r>
              <a:rPr lang="en-US" sz="2000" dirty="0" err="1"/>
              <a:t>Attrition_Flag</a:t>
            </a:r>
            <a:r>
              <a:rPr lang="en-US" sz="2000" dirty="0"/>
              <a:t> and Gender from categorical to binary.</a:t>
            </a:r>
            <a:endParaRPr sz="2000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595D5B-0638-BD44-A7E6-7769F6DF8C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0043" y="716399"/>
            <a:ext cx="3842440" cy="34469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1E10FD-ED4C-AD4E-B608-5032B61CA9C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64642" y="716399"/>
            <a:ext cx="3485506" cy="34469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034219-809C-CB49-A8D0-CF0AA4806C55}"/>
              </a:ext>
            </a:extLst>
          </p:cNvPr>
          <p:cNvSpPr/>
          <p:nvPr/>
        </p:nvSpPr>
        <p:spPr>
          <a:xfrm>
            <a:off x="975651" y="4163313"/>
            <a:ext cx="28312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Socioeconomic standing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EE8B22-9322-FE4D-876F-F56669BC4E28}"/>
              </a:ext>
            </a:extLst>
          </p:cNvPr>
          <p:cNvSpPr/>
          <p:nvPr/>
        </p:nvSpPr>
        <p:spPr>
          <a:xfrm>
            <a:off x="5712145" y="4163313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Product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279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034219-809C-CB49-A8D0-CF0AA4806C55}"/>
              </a:ext>
            </a:extLst>
          </p:cNvPr>
          <p:cNvSpPr/>
          <p:nvPr/>
        </p:nvSpPr>
        <p:spPr>
          <a:xfrm>
            <a:off x="1884552" y="4163313"/>
            <a:ext cx="10134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Activity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EE8B22-9322-FE4D-876F-F56669BC4E28}"/>
              </a:ext>
            </a:extLst>
          </p:cNvPr>
          <p:cNvSpPr/>
          <p:nvPr/>
        </p:nvSpPr>
        <p:spPr>
          <a:xfrm>
            <a:off x="5712145" y="4163313"/>
            <a:ext cx="15953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Transactions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B68C56-9E85-464C-8106-7D101E09E4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7686" y="687855"/>
            <a:ext cx="3574170" cy="34754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033D89-E605-1A41-9070-4ECB8F5404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67036" y="687855"/>
            <a:ext cx="3758639" cy="347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751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Under $3,000 total transaction amount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Under 50 total transaction count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endParaRPr lang="en-US" dirty="0"/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2000" dirty="0"/>
              <a:t>For interactive Tableau data analysis, visit the following website</a:t>
            </a:r>
          </a:p>
          <a:p>
            <a:pPr marL="76200" lvl="0" indent="0">
              <a:buNone/>
            </a:pPr>
            <a:r>
              <a:rPr lang="en-US" sz="1400" u="sng" dirty="0">
                <a:hlinkClick r:id="rId3"/>
              </a:rPr>
              <a:t>https://public.tableau.com/app/profile/dae.hyun.kim/viz/CapstoneThreeEDA/Summary</a:t>
            </a:r>
            <a:r>
              <a:rPr lang="en-US" sz="1200" dirty="0"/>
              <a:t> </a:t>
            </a:r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4268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EE8B22-9322-FE4D-876F-F56669BC4E28}"/>
              </a:ext>
            </a:extLst>
          </p:cNvPr>
          <p:cNvSpPr/>
          <p:nvPr/>
        </p:nvSpPr>
        <p:spPr>
          <a:xfrm>
            <a:off x="4810527" y="3095733"/>
            <a:ext cx="40047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tillium Web"/>
                <a:sym typeface="Titillium Web"/>
              </a:rPr>
              <a:t>Assume every customer remains in service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CADBDE-A1FF-C945-B56C-58039B628F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5901" y="1147356"/>
            <a:ext cx="3690249" cy="29828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05FD9F-B65F-AC4F-B6B7-FB462940F7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10528" y="1695237"/>
            <a:ext cx="3508266" cy="112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08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6492-A093-AE4A-8EE6-A705A725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(k=5)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9E025-3002-2242-B3BE-842B8945BB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1B3170-1B87-E64E-A6CE-F334E814A2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2921" y="1145822"/>
            <a:ext cx="3607839" cy="3066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0A4457-A496-734B-8E50-B6A935E65A2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41350" y="1999428"/>
            <a:ext cx="3671570" cy="117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07426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34373D"/>
      </a:dk1>
      <a:lt1>
        <a:srgbClr val="FFFFFF"/>
      </a:lt1>
      <a:dk2>
        <a:srgbClr val="CDD2DB"/>
      </a:dk2>
      <a:lt2>
        <a:srgbClr val="6A7486"/>
      </a:lt2>
      <a:accent1>
        <a:srgbClr val="465573"/>
      </a:accent1>
      <a:accent2>
        <a:srgbClr val="6E86B6"/>
      </a:accent2>
      <a:accent3>
        <a:srgbClr val="ACBFE6"/>
      </a:accent3>
      <a:accent4>
        <a:srgbClr val="91C05E"/>
      </a:accent4>
      <a:accent5>
        <a:srgbClr val="ACCC88"/>
      </a:accent5>
      <a:accent6>
        <a:srgbClr val="E2F8C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273</Words>
  <Application>Microsoft Macintosh PowerPoint</Application>
  <PresentationFormat>On-screen Show (16:9)</PresentationFormat>
  <Paragraphs>64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Titillium Web ExtraLight</vt:lpstr>
      <vt:lpstr>Arial</vt:lpstr>
      <vt:lpstr>Courier New</vt:lpstr>
      <vt:lpstr>Titillium Web</vt:lpstr>
      <vt:lpstr>Thaliard template</vt:lpstr>
      <vt:lpstr>Bank Credit Card Customer Churning Prediction</vt:lpstr>
      <vt:lpstr>PowerPoint Presentation</vt:lpstr>
      <vt:lpstr>PowerPoint Presentation</vt:lpstr>
      <vt:lpstr>Data Wrangling</vt:lpstr>
      <vt:lpstr>Exploratory Data Analysis</vt:lpstr>
      <vt:lpstr>Exploratory Data Analysis</vt:lpstr>
      <vt:lpstr>Exploratory Data Analysis</vt:lpstr>
      <vt:lpstr>Baseline Model</vt:lpstr>
      <vt:lpstr>K-Nearest Neighbor (k=5)</vt:lpstr>
      <vt:lpstr>Logistic Regression</vt:lpstr>
      <vt:lpstr>RandomForest Classification</vt:lpstr>
      <vt:lpstr>RandomForest Classification</vt:lpstr>
      <vt:lpstr>Takeaways</vt:lpstr>
      <vt:lpstr>PowerPoint Presentation</vt:lpstr>
      <vt:lpstr>THANKS!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Credit Card Customer Churning Prediction</dc:title>
  <cp:lastModifiedBy>Dae Hyun Kim</cp:lastModifiedBy>
  <cp:revision>5</cp:revision>
  <dcterms:modified xsi:type="dcterms:W3CDTF">2022-01-19T05:47:21Z</dcterms:modified>
</cp:coreProperties>
</file>